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1" r:id="rId2"/>
    <p:sldId id="429" r:id="rId3"/>
    <p:sldId id="428" r:id="rId4"/>
    <p:sldId id="439" r:id="rId5"/>
    <p:sldId id="430" r:id="rId6"/>
    <p:sldId id="431" r:id="rId7"/>
    <p:sldId id="435" r:id="rId8"/>
    <p:sldId id="440" r:id="rId9"/>
    <p:sldId id="434" r:id="rId10"/>
    <p:sldId id="436" r:id="rId11"/>
    <p:sldId id="441" r:id="rId12"/>
    <p:sldId id="433" r:id="rId13"/>
    <p:sldId id="437" r:id="rId14"/>
    <p:sldId id="432" r:id="rId15"/>
    <p:sldId id="443" r:id="rId16"/>
    <p:sldId id="438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750"/>
    <a:srgbClr val="B0B8CA"/>
    <a:srgbClr val="003C68"/>
    <a:srgbClr val="000080"/>
    <a:srgbClr val="000066"/>
    <a:srgbClr val="3366CC"/>
    <a:srgbClr val="C5E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78007" autoAdjust="0"/>
  </p:normalViewPr>
  <p:slideViewPr>
    <p:cSldViewPr>
      <p:cViewPr>
        <p:scale>
          <a:sx n="60" d="100"/>
          <a:sy n="60" d="100"/>
        </p:scale>
        <p:origin x="-1416" y="-13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59BF14-6DA8-4A82-BD11-82D67276986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68217A-C8BF-43A4-9403-A5A2BBCDDB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0BEF8-8FAF-478E-9FD4-868FB07E5BE3}" type="slidenum">
              <a:rPr lang="de-DE" smtClean="0"/>
              <a:pPr/>
              <a:t>1</a:t>
            </a:fld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68217A-C8BF-43A4-9403-A5A2BBCDDB6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68217A-C8BF-43A4-9403-A5A2BBCDDB6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2DF793-3153-44E5-B65F-A497322EB42F}" type="slidenum">
              <a:rPr lang="de-DE" smtClean="0"/>
              <a:pPr/>
              <a:t>12</a:t>
            </a:fld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68217A-C8BF-43A4-9403-A5A2BBCDDB6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68217A-C8BF-43A4-9403-A5A2BBCDDB6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68217A-C8BF-43A4-9403-A5A2BBCDDB6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819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38897-F4D2-4998-AC3B-3701FE2CE879}" type="slidenum">
              <a:rPr lang="de-DE" smtClean="0"/>
              <a:pPr/>
              <a:t>16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68217A-C8BF-43A4-9403-A5A2BBCDDB6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68217A-C8BF-43A4-9403-A5A2BBCDDB6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68217A-C8BF-43A4-9403-A5A2BBCDDB6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68217A-C8BF-43A4-9403-A5A2BBCDDB6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68217A-C8BF-43A4-9403-A5A2BBCDDB6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68217A-C8BF-43A4-9403-A5A2BBCDDB6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68217A-C8BF-43A4-9403-A5A2BBCDDB6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68217A-C8BF-43A4-9403-A5A2BBCDDB6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%0egoett_6_02.TIF%20%20%20%20%20%20%20%20%20%20%20%20%20%20%20%20%20%20%20%20%20%20%20%20%20%20%20%20%20%20%20%20%20%20%20%20%20%20%20%20%20%20%20%20%20%20%20%20%2000016396%0brothes_imac%20%20%20%20%20%20%20%20%20%20%20%20%20%20%20%20%20%20%20%20ABA78158: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goett_6_02.TIF                                                 00016396rothes_imac                    ABA78158:"/>
          <p:cNvPicPr>
            <a:picLocks noChangeAspect="1" noChangeArrowheads="1"/>
          </p:cNvPicPr>
          <p:nvPr userDrawn="1"/>
        </p:nvPicPr>
        <p:blipFill>
          <a:blip r:embed="rId2" r:link="rId3">
            <a:lum bright="80000" contrast="-80000"/>
          </a:blip>
          <a:srcRect l="6296" t="673" r="6331" b="673"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logo_4c_unigoettingen Kopie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228600"/>
            <a:ext cx="1173163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Schriftzug_rechts Kopie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381000"/>
            <a:ext cx="384651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755650" y="623728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16EF2093-77ED-4E38-BDA4-1EEB7A357E7B}" type="datetime1">
              <a:rPr lang="de-DE" sz="1800">
                <a:solidFill>
                  <a:srgbClr val="003C68"/>
                </a:solidFill>
              </a:rPr>
              <a:pPr>
                <a:spcBef>
                  <a:spcPct val="50000"/>
                </a:spcBef>
                <a:defRPr/>
              </a:pPr>
              <a:t>09.07.2009</a:t>
            </a:fld>
            <a:endParaRPr lang="en-US" sz="1800" dirty="0">
              <a:solidFill>
                <a:srgbClr val="003C68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 algn="ctr">
              <a:defRPr sz="2400" b="1"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 sz="2000" b="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42875" y="5929313"/>
            <a:ext cx="88582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rgbClr val="003C68"/>
          </a:solidFill>
          <a:ln>
            <a:solidFill>
              <a:srgbClr val="003C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200" dirty="0"/>
          </a:p>
        </p:txBody>
      </p:sp>
      <p:sp>
        <p:nvSpPr>
          <p:cNvPr id="6" name="Datumsplatzhalter 10"/>
          <p:cNvSpPr txBox="1">
            <a:spLocks/>
          </p:cNvSpPr>
          <p:nvPr userDrawn="1"/>
        </p:nvSpPr>
        <p:spPr bwMode="auto">
          <a:xfrm>
            <a:off x="179388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endParaRPr lang="de-DE" sz="1000" b="1" dirty="0" smtClean="0">
              <a:latin typeface="+mj-lt"/>
            </a:endParaRPr>
          </a:p>
        </p:txBody>
      </p:sp>
      <p:pic>
        <p:nvPicPr>
          <p:cNvPr id="7" name="Grafik 9" descr="Bild1.jpg"/>
          <p:cNvPicPr>
            <a:picLocks noChangeAspect="1"/>
          </p:cNvPicPr>
          <p:nvPr userDrawn="1"/>
        </p:nvPicPr>
        <p:blipFill>
          <a:blip r:embed="rId2"/>
          <a:srcRect t="5208" b="81250"/>
          <a:stretch>
            <a:fillRect/>
          </a:stretch>
        </p:blipFill>
        <p:spPr bwMode="auto">
          <a:xfrm>
            <a:off x="1588" y="71438"/>
            <a:ext cx="91408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 userDrawn="1"/>
        </p:nvSpPr>
        <p:spPr>
          <a:xfrm>
            <a:off x="314325" y="6510338"/>
            <a:ext cx="2817813" cy="347662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de-DE" sz="1200" dirty="0">
                <a:solidFill>
                  <a:schemeClr val="bg1"/>
                </a:solidFill>
                <a:latin typeface="+mj-lt"/>
              </a:rPr>
              <a:t>Marketing für Lebensmittel </a:t>
            </a:r>
          </a:p>
          <a:p>
            <a:pPr>
              <a:defRPr/>
            </a:pPr>
            <a:r>
              <a:rPr lang="de-DE" sz="1200" dirty="0">
                <a:solidFill>
                  <a:schemeClr val="bg1"/>
                </a:solidFill>
                <a:latin typeface="+mj-lt"/>
              </a:rPr>
              <a:t>und Agrarprodukte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4348" y="1857364"/>
            <a:ext cx="7773988" cy="4457704"/>
          </a:xfrm>
          <a:noFill/>
        </p:spPr>
        <p:txBody>
          <a:bodyPr/>
          <a:lstStyle>
            <a:lvl1pPr algn="just">
              <a:buFont typeface="Arial" pitchFamily="34" charset="0"/>
              <a:buChar char="•"/>
              <a:defRPr sz="2000"/>
            </a:lvl1pPr>
            <a:lvl2pPr algn="just">
              <a:buFont typeface="Arial" pitchFamily="34" charset="0"/>
              <a:buChar char="•"/>
              <a:defRPr sz="2000"/>
            </a:lvl2pPr>
            <a:lvl3pPr algn="just">
              <a:buFont typeface="Arial" pitchFamily="34" charset="0"/>
              <a:buChar char="•"/>
              <a:defRPr sz="2000"/>
            </a:lvl3pPr>
            <a:lvl4pPr algn="just">
              <a:buFont typeface="Arial" pitchFamily="34" charset="0"/>
              <a:buChar char="•"/>
              <a:defRPr sz="2000"/>
            </a:lvl4pPr>
            <a:lvl5pPr algn="just"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Foliennummernplatzhalter 12"/>
          <p:cNvSpPr>
            <a:spLocks noGrp="1"/>
          </p:cNvSpPr>
          <p:nvPr>
            <p:ph type="sldNum" sz="quarter" idx="10"/>
          </p:nvPr>
        </p:nvSpPr>
        <p:spPr>
          <a:xfrm>
            <a:off x="669607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DB3E0879-313F-4F4C-BC30-E90D5715F9A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1600"/>
            <a:ext cx="7772400" cy="457200"/>
          </a:xfrm>
          <a:prstGeom prst="rect">
            <a:avLst/>
          </a:prstGeom>
          <a:solidFill>
            <a:srgbClr val="B0B8CA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3988" cy="3886200"/>
          </a:xfrm>
          <a:prstGeom prst="rect">
            <a:avLst/>
          </a:prstGeom>
          <a:solidFill>
            <a:srgbClr val="B0B8CA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grpSp>
        <p:nvGrpSpPr>
          <p:cNvPr id="2052" name="Group 18"/>
          <p:cNvGrpSpPr>
            <a:grpSpLocks/>
          </p:cNvGrpSpPr>
          <p:nvPr userDrawn="1"/>
        </p:nvGrpSpPr>
        <p:grpSpPr bwMode="auto">
          <a:xfrm>
            <a:off x="457200" y="6324600"/>
            <a:ext cx="8305800" cy="381000"/>
            <a:chOff x="288" y="3984"/>
            <a:chExt cx="5232" cy="240"/>
          </a:xfrm>
        </p:grpSpPr>
        <p:sp>
          <p:nvSpPr>
            <p:cNvPr id="1040" name="Line 16"/>
            <p:cNvSpPr>
              <a:spLocks noChangeShapeType="1"/>
            </p:cNvSpPr>
            <p:nvPr userDrawn="1"/>
          </p:nvSpPr>
          <p:spPr bwMode="auto">
            <a:xfrm>
              <a:off x="288" y="4224"/>
              <a:ext cx="5232" cy="0"/>
            </a:xfrm>
            <a:prstGeom prst="line">
              <a:avLst/>
            </a:prstGeom>
            <a:noFill/>
            <a:ln w="19050">
              <a:solidFill>
                <a:srgbClr val="003C68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41" name="Line 17"/>
            <p:cNvSpPr>
              <a:spLocks noChangeShapeType="1"/>
            </p:cNvSpPr>
            <p:nvPr userDrawn="1"/>
          </p:nvSpPr>
          <p:spPr bwMode="auto">
            <a:xfrm>
              <a:off x="5520" y="3984"/>
              <a:ext cx="0" cy="240"/>
            </a:xfrm>
            <a:prstGeom prst="line">
              <a:avLst/>
            </a:prstGeom>
            <a:noFill/>
            <a:ln w="19050">
              <a:solidFill>
                <a:srgbClr val="003C68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defRPr/>
              </a:pPr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3C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3C68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3C68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3C68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3C68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003C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003C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003C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003C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har char="•"/>
        <a:defRPr sz="1600">
          <a:solidFill>
            <a:srgbClr val="003C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har char="–"/>
        <a:defRPr sz="1600">
          <a:solidFill>
            <a:srgbClr val="003C68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1400">
          <a:solidFill>
            <a:srgbClr val="003C68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sz="1400">
          <a:solidFill>
            <a:srgbClr val="003C68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sz="1400">
          <a:solidFill>
            <a:srgbClr val="003C68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sz="1400">
          <a:solidFill>
            <a:srgbClr val="003C68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sz="1400">
          <a:solidFill>
            <a:srgbClr val="003C68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sz="1400">
          <a:solidFill>
            <a:srgbClr val="003C68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sz="1400">
          <a:solidFill>
            <a:srgbClr val="003C68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itchratings.com/corporate/index.cfm" TargetMode="External"/><Relationship Id="rId5" Type="http://schemas.openxmlformats.org/officeDocument/2006/relationships/image" Target="../media/image18.gif"/><Relationship Id="rId4" Type="http://schemas.openxmlformats.org/officeDocument/2006/relationships/hyperlink" Target="http://www2.standardandpoors.com/portal/site/sp/en/us/page.home/home/0,0,0,0,0,0,0,0,0,0,0,0,0,0,0,0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7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q-s.info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images.globalgap.org/index.php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85813" y="1500188"/>
            <a:ext cx="7772400" cy="2000250"/>
          </a:xfrm>
        </p:spPr>
        <p:txBody>
          <a:bodyPr/>
          <a:lstStyle/>
          <a:p>
            <a:r>
              <a:rPr lang="de-DE" dirty="0" smtClean="0"/>
              <a:t>Risiken in der Lebensmittelwirtschaft: </a:t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 smtClean="0">
                <a:solidFill>
                  <a:srgbClr val="FF2750"/>
                </a:solidFill>
              </a:rPr>
              <a:t>Checks </a:t>
            </a:r>
            <a:r>
              <a:rPr lang="de-DE" dirty="0" err="1" smtClean="0">
                <a:solidFill>
                  <a:srgbClr val="FF2750"/>
                </a:solidFill>
              </a:rPr>
              <a:t>and</a:t>
            </a:r>
            <a:r>
              <a:rPr lang="de-DE" dirty="0" smtClean="0">
                <a:solidFill>
                  <a:srgbClr val="FF2750"/>
                </a:solidFill>
              </a:rPr>
              <a:t> </a:t>
            </a:r>
            <a:r>
              <a:rPr lang="de-DE" dirty="0" err="1" smtClean="0">
                <a:solidFill>
                  <a:srgbClr val="FF2750"/>
                </a:solidFill>
              </a:rPr>
              <a:t>Balances</a:t>
            </a:r>
            <a:r>
              <a:rPr lang="de-DE" dirty="0" smtClean="0">
                <a:solidFill>
                  <a:srgbClr val="FF2750"/>
                </a:solidFill>
              </a:rPr>
              <a:t/>
            </a:r>
            <a:br>
              <a:rPr lang="de-DE" dirty="0" smtClean="0">
                <a:solidFill>
                  <a:srgbClr val="FF2750"/>
                </a:solidFill>
              </a:rPr>
            </a:br>
            <a:r>
              <a:rPr lang="de-DE" dirty="0" smtClean="0">
                <a:solidFill>
                  <a:srgbClr val="FF2750"/>
                </a:solidFill>
              </a:rPr>
              <a:t/>
            </a:r>
            <a:br>
              <a:rPr lang="de-DE" dirty="0" smtClean="0">
                <a:solidFill>
                  <a:srgbClr val="FF2750"/>
                </a:solidFill>
              </a:rPr>
            </a:br>
            <a:r>
              <a:rPr lang="de-DE" sz="2000" b="0" dirty="0" smtClean="0">
                <a:ea typeface="Times New Roman" pitchFamily="18" charset="0"/>
                <a:cs typeface="+mn-cs"/>
              </a:rPr>
              <a:t>Workshop </a:t>
            </a:r>
            <a:r>
              <a:rPr lang="de-DE" sz="2000" b="0" dirty="0" smtClean="0">
                <a:ea typeface="Times New Roman" pitchFamily="18" charset="0"/>
                <a:cs typeface="+mn-cs"/>
              </a:rPr>
              <a:t>Partnerschaft für Lebensmittelsicherheit </a:t>
            </a:r>
            <a:r>
              <a:rPr lang="de-DE" sz="2000" b="0" dirty="0" smtClean="0">
                <a:ea typeface="Times New Roman" pitchFamily="18" charset="0"/>
                <a:cs typeface="+mn-cs"/>
              </a:rPr>
              <a:t/>
            </a:r>
            <a:br>
              <a:rPr lang="de-DE" sz="2000" b="0" dirty="0" smtClean="0">
                <a:ea typeface="Times New Roman" pitchFamily="18" charset="0"/>
                <a:cs typeface="+mn-cs"/>
              </a:rPr>
            </a:br>
            <a:r>
              <a:rPr lang="de-DE" sz="2000" b="0" dirty="0" smtClean="0">
                <a:ea typeface="Times New Roman" pitchFamily="18" charset="0"/>
                <a:cs typeface="+mn-cs"/>
              </a:rPr>
              <a:t>der </a:t>
            </a:r>
            <a:r>
              <a:rPr lang="de-DE" sz="2000" b="0" dirty="0" smtClean="0">
                <a:ea typeface="Times New Roman" pitchFamily="18" charset="0"/>
                <a:cs typeface="+mn-cs"/>
              </a:rPr>
              <a:t>Spitzenverbände der deutschen Ernährungswirtschaft </a:t>
            </a:r>
            <a:r>
              <a:rPr lang="de-DE" sz="2000" b="0" dirty="0" smtClean="0">
                <a:ea typeface="Times New Roman" pitchFamily="18" charset="0"/>
                <a:cs typeface="+mn-cs"/>
              </a:rPr>
              <a:t/>
            </a:r>
            <a:br>
              <a:rPr lang="de-DE" sz="2000" b="0" dirty="0" smtClean="0">
                <a:ea typeface="Times New Roman" pitchFamily="18" charset="0"/>
                <a:cs typeface="+mn-cs"/>
              </a:rPr>
            </a:br>
            <a:r>
              <a:rPr lang="de-DE" sz="2000" b="0" dirty="0" smtClean="0">
                <a:ea typeface="Times New Roman" pitchFamily="18" charset="0"/>
                <a:cs typeface="+mn-cs"/>
              </a:rPr>
              <a:t>am </a:t>
            </a:r>
            <a:r>
              <a:rPr lang="de-DE" sz="2000" b="0" dirty="0" smtClean="0">
                <a:ea typeface="Times New Roman" pitchFamily="18" charset="0"/>
                <a:cs typeface="+mn-cs"/>
              </a:rPr>
              <a:t>8. </a:t>
            </a:r>
            <a:r>
              <a:rPr lang="de-DE" sz="2000" b="0" dirty="0" smtClean="0">
                <a:ea typeface="Times New Roman" pitchFamily="18" charset="0"/>
                <a:cs typeface="+mn-cs"/>
              </a:rPr>
              <a:t>Juli in Berlin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571624"/>
          </a:xfrm>
        </p:spPr>
        <p:txBody>
          <a:bodyPr/>
          <a:lstStyle/>
          <a:p>
            <a:pPr>
              <a:spcBef>
                <a:spcPts val="300"/>
              </a:spcBef>
              <a:defRPr/>
            </a:pPr>
            <a:endParaRPr lang="de-DE" dirty="0" smtClean="0">
              <a:ea typeface="Times New Roman" pitchFamily="18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dirty="0" smtClean="0">
                <a:ea typeface="Times New Roman" pitchFamily="18" charset="0"/>
              </a:rPr>
              <a:t>Prof. Dr. Achim Spiller</a:t>
            </a:r>
          </a:p>
          <a:p>
            <a:pPr>
              <a:spcBef>
                <a:spcPts val="300"/>
              </a:spcBef>
              <a:defRPr/>
            </a:pPr>
            <a:r>
              <a:rPr lang="de-DE" dirty="0" smtClean="0">
                <a:ea typeface="Times New Roman" pitchFamily="18" charset="0"/>
              </a:rPr>
              <a:t>Marketing für Lebensmittel und Agrarprodukte</a:t>
            </a:r>
          </a:p>
          <a:p>
            <a:pPr>
              <a:spcBef>
                <a:spcPts val="300"/>
              </a:spcBef>
              <a:defRPr/>
            </a:pPr>
            <a:endParaRPr lang="de-DE" dirty="0" smtClean="0">
              <a:ea typeface="Times New Roman" pitchFamily="18" charset="0"/>
            </a:endParaRPr>
          </a:p>
        </p:txBody>
      </p:sp>
      <p:pic>
        <p:nvPicPr>
          <p:cNvPr id="5124" name="Picture 10" descr="c0cee2f6ee47c4fb1a2268bfe4f141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418138"/>
            <a:ext cx="19446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1" descr="ad3dbce4d79b992ef7fb273b1eda7a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5419725"/>
            <a:ext cx="19431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2" descr="182859_41f4e3cdb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5419725"/>
            <a:ext cx="19431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3" descr="9b2cb71dcf70d7fbc9522580ed629c7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5419725"/>
            <a:ext cx="19431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200144"/>
          </a:xfrm>
        </p:spPr>
        <p:txBody>
          <a:bodyPr/>
          <a:lstStyle/>
          <a:p>
            <a:r>
              <a:rPr lang="de-DE" dirty="0" smtClean="0"/>
              <a:t>Ist es sinnvoll, wenn als Ergebnis einer Greenpeace-Pestizid-Kampagne die kleinbäuerliche Obstproduktion in Baden-Württemberg aus dem Markt ausscheidet?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E0879-313F-4F4C-BC30-E90D5715F9AC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de-DE" dirty="0" smtClean="0"/>
          </a:p>
          <a:p>
            <a:pPr algn="l"/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Aufgabenverteilung zwischen Staat und Wirtschaft</a:t>
            </a:r>
          </a:p>
          <a:p>
            <a:pPr lvl="1" algn="l">
              <a:buFont typeface="Wingdings" pitchFamily="2" charset="2"/>
              <a:buChar char="Ø"/>
            </a:pP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Staat und Wirtschaft hängen teilweise noch zu sehr an ihren alten Rollen</a:t>
            </a:r>
          </a:p>
          <a:p>
            <a:pPr algn="l"/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Umgang mit gesellschaftlichen Anspruchsgruppen in der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Supply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Chain</a:t>
            </a:r>
          </a:p>
          <a:p>
            <a:pPr marL="742950" lvl="2" indent="-342900" algn="l">
              <a:buFont typeface="Wingdings" pitchFamily="2" charset="2"/>
              <a:buChar char="Ø"/>
            </a:pP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Koordinations- und Kommunikationsprobleme  im Umgang mit gesellschaftlichen Anspruchsgruppen</a:t>
            </a:r>
          </a:p>
          <a:p>
            <a:pPr algn="l"/>
            <a:endParaRPr lang="de-DE" dirty="0" smtClean="0"/>
          </a:p>
          <a:p>
            <a:pPr algn="l"/>
            <a:r>
              <a:rPr lang="de-DE" sz="2400" dirty="0" smtClean="0"/>
              <a:t>Finden Zertifizierungssysteme die großen Schwachstellen?</a:t>
            </a:r>
          </a:p>
          <a:p>
            <a:pPr lvl="1" algn="l">
              <a:buFont typeface="Wingdings" pitchFamily="2" charset="2"/>
              <a:buChar char="Ø"/>
            </a:pPr>
            <a:r>
              <a:rPr lang="de-DE" sz="2400" dirty="0" smtClean="0">
                <a:solidFill>
                  <a:srgbClr val="FF0000"/>
                </a:solidFill>
              </a:rPr>
              <a:t>Es gibt zu wenig Anreize zur Identifikation der „Schwarzen Schafe“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Organisatorische Risiken: 3 Thesen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E0879-313F-4F4C-BC30-E90D5715F9AC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557202"/>
          </a:xfrm>
        </p:spPr>
        <p:txBody>
          <a:bodyPr/>
          <a:lstStyle/>
          <a:p>
            <a:r>
              <a:rPr lang="de-DE" b="1" dirty="0" smtClean="0"/>
              <a:t>Ein kurzer Blick über den Tellerrand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8CD7FD-2F1A-41CE-BF1B-DC338715A34B}" type="slidenum">
              <a:rPr lang="de-DE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29698" name="Picture 2" descr="Moody's Investors Serv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3116"/>
            <a:ext cx="4685160" cy="1379522"/>
          </a:xfrm>
          <a:prstGeom prst="rect">
            <a:avLst/>
          </a:prstGeom>
          <a:noFill/>
        </p:spPr>
      </p:pic>
      <p:pic>
        <p:nvPicPr>
          <p:cNvPr id="29700" name="Picture 4" descr="STANDARD &amp; POOR'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5491" y="4929198"/>
            <a:ext cx="3185335" cy="1509718"/>
          </a:xfrm>
          <a:prstGeom prst="rect">
            <a:avLst/>
          </a:prstGeom>
          <a:noFill/>
        </p:spPr>
      </p:pic>
      <p:pic>
        <p:nvPicPr>
          <p:cNvPr id="29702" name="Picture 6" descr="Fitch Ratings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5578017"/>
            <a:ext cx="2662243" cy="851379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357158" y="2428868"/>
            <a:ext cx="628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Beispiel </a:t>
            </a:r>
            <a:r>
              <a:rPr lang="de-DE" b="1" dirty="0" err="1" smtClean="0">
                <a:solidFill>
                  <a:srgbClr val="FF0000"/>
                </a:solidFill>
              </a:rPr>
              <a:t>Moody´s</a:t>
            </a:r>
            <a:r>
              <a:rPr lang="de-DE" b="1" dirty="0" smtClean="0">
                <a:solidFill>
                  <a:srgbClr val="FF0000"/>
                </a:solidFill>
              </a:rPr>
              <a:t> (2006) </a:t>
            </a:r>
          </a:p>
          <a:p>
            <a:r>
              <a:rPr lang="de-DE" dirty="0" smtClean="0"/>
              <a:t>Umsatz : 2,04 Mrd. $</a:t>
            </a:r>
          </a:p>
          <a:p>
            <a:r>
              <a:rPr lang="de-DE" dirty="0" smtClean="0"/>
              <a:t>Gewinn: 1,26 Mrd. $</a:t>
            </a:r>
          </a:p>
          <a:p>
            <a:r>
              <a:rPr lang="de-DE" dirty="0" smtClean="0"/>
              <a:t>Marge:   61,8% 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rgbClr val="FF0000"/>
                </a:solidFill>
              </a:rPr>
              <a:t>Anteil der „Neuen Finanzprodukte“:  44,2 %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842954"/>
          </a:xfrm>
        </p:spPr>
        <p:txBody>
          <a:bodyPr/>
          <a:lstStyle/>
          <a:p>
            <a:r>
              <a:rPr lang="de-DE" dirty="0" smtClean="0"/>
              <a:t>Haben wir eine Chance, die wirklichen Schwarzen Schafe mit angemeldeten Routinekontrollen zu entdecken?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E0879-313F-4F4C-BC30-E90D5715F9AC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14348" y="1785926"/>
            <a:ext cx="8143932" cy="4457704"/>
          </a:xfrm>
        </p:spPr>
        <p:txBody>
          <a:bodyPr/>
          <a:lstStyle/>
          <a:p>
            <a:pPr algn="l"/>
            <a:r>
              <a:rPr lang="de-DE" dirty="0" smtClean="0"/>
              <a:t>Klare Trennung von Verantwortungsbereichen zwischen Staat und Wirtschaft </a:t>
            </a:r>
          </a:p>
          <a:p>
            <a:pPr lvl="1" algn="l">
              <a:buFont typeface="Wingdings" pitchFamily="2" charset="2"/>
              <a:buChar char="Ø"/>
            </a:pPr>
            <a:r>
              <a:rPr lang="de-DE" dirty="0" smtClean="0">
                <a:solidFill>
                  <a:srgbClr val="FF0000"/>
                </a:solidFill>
              </a:rPr>
              <a:t>Geteilte Verantwortung ist nur halbe Verantwortung</a:t>
            </a:r>
          </a:p>
          <a:p>
            <a:pPr lvl="1" algn="l">
              <a:buFont typeface="Wingdings" pitchFamily="2" charset="2"/>
              <a:buChar char="Ø"/>
            </a:pPr>
            <a:r>
              <a:rPr lang="de-DE" dirty="0" smtClean="0">
                <a:solidFill>
                  <a:srgbClr val="FF0000"/>
                </a:solidFill>
              </a:rPr>
              <a:t>Regulierung der kleinteiligen Strukturen (z. B. Gastronomie)</a:t>
            </a:r>
          </a:p>
          <a:p>
            <a:pPr lvl="1" algn="l">
              <a:buFont typeface="Wingdings" pitchFamily="2" charset="2"/>
              <a:buChar char="Ø"/>
            </a:pPr>
            <a:r>
              <a:rPr lang="de-DE" dirty="0" smtClean="0">
                <a:solidFill>
                  <a:srgbClr val="FF0000"/>
                </a:solidFill>
              </a:rPr>
              <a:t> Stichprobenhafte, intensive Systemkontrollen der privaten Systeme</a:t>
            </a:r>
          </a:p>
          <a:p>
            <a:pPr algn="l"/>
            <a:r>
              <a:rPr lang="de-DE" dirty="0" smtClean="0"/>
              <a:t>Intensiverer Diskussionsaustausch über neue Qualitätsanforderungen entlang der Wertschöpfungskette</a:t>
            </a:r>
          </a:p>
          <a:p>
            <a:pPr lvl="1" algn="l">
              <a:buFont typeface="Wingdings" pitchFamily="2" charset="2"/>
              <a:buChar char="Ø"/>
            </a:pPr>
            <a:r>
              <a:rPr lang="de-DE" dirty="0" smtClean="0">
                <a:solidFill>
                  <a:srgbClr val="FF0000"/>
                </a:solidFill>
              </a:rPr>
              <a:t>In QS oder anderen kettenübergreifenden Gremien</a:t>
            </a:r>
          </a:p>
          <a:p>
            <a:pPr lvl="1" algn="l">
              <a:buFont typeface="Wingdings" pitchFamily="2" charset="2"/>
              <a:buChar char="Ø"/>
            </a:pPr>
            <a:r>
              <a:rPr lang="de-DE" dirty="0" smtClean="0">
                <a:solidFill>
                  <a:srgbClr val="FF0000"/>
                </a:solidFill>
              </a:rPr>
              <a:t>Kritik aktiver aufgreifen – besser nach außen kommunizieren</a:t>
            </a:r>
          </a:p>
          <a:p>
            <a:pPr algn="l"/>
            <a:r>
              <a:rPr lang="de-DE" dirty="0" smtClean="0"/>
              <a:t>Zertifizierungssysteme brauchen Unterstützung</a:t>
            </a:r>
          </a:p>
          <a:p>
            <a:pPr lvl="1" algn="l">
              <a:buFont typeface="Wingdings" pitchFamily="2" charset="2"/>
              <a:buChar char="Ø"/>
            </a:pPr>
            <a:r>
              <a:rPr lang="de-DE" dirty="0" smtClean="0">
                <a:solidFill>
                  <a:srgbClr val="FF2750"/>
                </a:solidFill>
              </a:rPr>
              <a:t>Prüfstrukturen weiter ausbauen (z. B. unangekündigte Intensivprüf.)</a:t>
            </a:r>
          </a:p>
          <a:p>
            <a:pPr lvl="1" algn="l">
              <a:buFont typeface="Wingdings" pitchFamily="2" charset="2"/>
              <a:buChar char="Ø"/>
            </a:pPr>
            <a:r>
              <a:rPr lang="de-DE" dirty="0" smtClean="0">
                <a:solidFill>
                  <a:srgbClr val="FF2750"/>
                </a:solidFill>
              </a:rPr>
              <a:t>Systemträger müssen Effektivität stützen</a:t>
            </a:r>
            <a:endParaRPr lang="de-DE" dirty="0">
              <a:solidFill>
                <a:srgbClr val="FF275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1071546"/>
            <a:ext cx="7772400" cy="457200"/>
          </a:xfrm>
        </p:spPr>
        <p:txBody>
          <a:bodyPr/>
          <a:lstStyle/>
          <a:p>
            <a:pPr algn="ctr"/>
            <a:r>
              <a:rPr lang="de-DE" sz="2800" b="1" dirty="0" smtClean="0"/>
              <a:t>Checks </a:t>
            </a:r>
            <a:r>
              <a:rPr lang="de-DE" sz="2800" b="1" dirty="0" err="1" smtClean="0"/>
              <a:t>and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Balances</a:t>
            </a:r>
            <a:endParaRPr lang="de-DE" sz="28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E0879-313F-4F4C-BC30-E90D5715F9AC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1000108"/>
            <a:ext cx="7772400" cy="828692"/>
          </a:xfrm>
        </p:spPr>
        <p:txBody>
          <a:bodyPr/>
          <a:lstStyle/>
          <a:p>
            <a:pPr>
              <a:defRPr/>
            </a:pPr>
            <a:r>
              <a:rPr lang="de-DE" b="1" dirty="0" smtClean="0">
                <a:solidFill>
                  <a:srgbClr val="C00000"/>
                </a:solidFill>
              </a:rPr>
              <a:t>Branchenimage im Vergleich (Skala von 0-100)</a:t>
            </a:r>
            <a:br>
              <a:rPr lang="de-DE" b="1" dirty="0" smtClean="0">
                <a:solidFill>
                  <a:srgbClr val="C00000"/>
                </a:solidFill>
              </a:rPr>
            </a:br>
            <a:r>
              <a:rPr lang="de-DE" b="1" dirty="0" smtClean="0">
                <a:solidFill>
                  <a:srgbClr val="C00000"/>
                </a:solidFill>
              </a:rPr>
              <a:t>(Befragung von </a:t>
            </a:r>
            <a:r>
              <a:rPr lang="de-DE" b="1" dirty="0" smtClean="0">
                <a:solidFill>
                  <a:srgbClr val="C00000"/>
                </a:solidFill>
              </a:rPr>
              <a:t>700 </a:t>
            </a:r>
            <a:r>
              <a:rPr lang="de-DE" b="1" dirty="0" smtClean="0">
                <a:solidFill>
                  <a:srgbClr val="C00000"/>
                </a:solidFill>
              </a:rPr>
              <a:t>Verbrauchern)</a:t>
            </a:r>
            <a:br>
              <a:rPr lang="de-DE" b="1" dirty="0" smtClean="0">
                <a:solidFill>
                  <a:srgbClr val="C00000"/>
                </a:solidFill>
              </a:rPr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E0879-313F-4F4C-BC30-E90D5715F9AC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grpSp>
        <p:nvGrpSpPr>
          <p:cNvPr id="5" name="Textplatzhalter 35"/>
          <p:cNvGrpSpPr>
            <a:grpSpLocks noGrp="1"/>
          </p:cNvGrpSpPr>
          <p:nvPr/>
        </p:nvGrpSpPr>
        <p:grpSpPr bwMode="auto">
          <a:xfrm>
            <a:off x="428625" y="1928813"/>
            <a:ext cx="8207375" cy="4378325"/>
            <a:chOff x="388495" y="1371662"/>
            <a:chExt cx="8286808" cy="490359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8495" y="1371662"/>
              <a:ext cx="8286808" cy="4903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965713" y="4776445"/>
              <a:ext cx="916838" cy="4107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z="1800" dirty="0">
                  <a:latin typeface="+mj-lt"/>
                </a:rPr>
                <a:t>Fleisch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858509" y="2452658"/>
              <a:ext cx="660380" cy="4107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800">
                  <a:latin typeface="+mj-lt"/>
                </a:rPr>
                <a:t>Auto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600822" y="3812793"/>
              <a:ext cx="596265" cy="4107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z="1800" dirty="0">
                  <a:latin typeface="+mj-lt"/>
                </a:rPr>
                <a:t>Bau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5352566" y="2858032"/>
              <a:ext cx="839901" cy="4107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z="1800" dirty="0" err="1">
                  <a:latin typeface="+mj-lt"/>
                </a:rPr>
                <a:t>Süßw</a:t>
              </a:r>
              <a:r>
                <a:rPr lang="de-DE" sz="1800" dirty="0">
                  <a:latin typeface="+mj-lt"/>
                </a:rPr>
                <a:t>.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6202084" y="3215400"/>
              <a:ext cx="724495" cy="4107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z="1800" dirty="0">
                  <a:latin typeface="+mj-lt"/>
                </a:rPr>
                <a:t>Milch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6947415" y="3572770"/>
              <a:ext cx="968130" cy="4107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z="1800">
                  <a:latin typeface="+mj-lt"/>
                </a:rPr>
                <a:t>Banken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549343" y="4468859"/>
              <a:ext cx="980953" cy="4107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800">
                  <a:latin typeface="+mj-lt"/>
                </a:rPr>
                <a:t>Chemie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60400" y="1962150"/>
            <a:ext cx="7772400" cy="2800350"/>
          </a:xfrm>
        </p:spPr>
        <p:txBody>
          <a:bodyPr anchorCtr="1"/>
          <a:lstStyle/>
          <a:p>
            <a:r>
              <a:rPr lang="de-DE" sz="3200" smtClean="0"/>
              <a:t>Vielen Dank für Ihre Aufmerksamkeit!</a:t>
            </a:r>
          </a:p>
        </p:txBody>
      </p:sp>
      <p:pic>
        <p:nvPicPr>
          <p:cNvPr id="39939" name="Picture 10" descr="c0cee2f6ee47c4fb1a2268bfe4f141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418138"/>
            <a:ext cx="19446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1" descr="ad3dbce4d79b992ef7fb273b1eda7a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5432425"/>
            <a:ext cx="19431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2" descr="182859_41f4e3cdb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5419725"/>
            <a:ext cx="19431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3" descr="9b2cb71dcf70d7fbc9522580ed629c7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5419725"/>
            <a:ext cx="19431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660400" y="4184650"/>
            <a:ext cx="77343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600" dirty="0">
                <a:solidFill>
                  <a:srgbClr val="003C68"/>
                </a:solidFill>
                <a:latin typeface="+mn-lt"/>
              </a:rPr>
              <a:t>Prof. Dr. Achim </a:t>
            </a:r>
            <a:r>
              <a:rPr lang="de-DE" sz="1600" dirty="0" smtClean="0">
                <a:solidFill>
                  <a:srgbClr val="003C68"/>
                </a:solidFill>
                <a:latin typeface="+mn-lt"/>
              </a:rPr>
              <a:t>Spiller </a:t>
            </a:r>
            <a:r>
              <a:rPr lang="de-DE" sz="1600" dirty="0">
                <a:solidFill>
                  <a:srgbClr val="003C68"/>
                </a:solidFill>
                <a:latin typeface="Cambria"/>
              </a:rPr>
              <a:t>• Department für Agrarökonomie und Rurale Entwicklung •  </a:t>
            </a:r>
            <a:r>
              <a:rPr lang="de-DE" sz="1600" dirty="0" smtClean="0">
                <a:solidFill>
                  <a:srgbClr val="003C68"/>
                </a:solidFill>
                <a:latin typeface="+mn-lt"/>
              </a:rPr>
              <a:t>a.spiller@agr.uni-goettingen.de </a:t>
            </a:r>
            <a:r>
              <a:rPr lang="de-DE" sz="1600" dirty="0">
                <a:solidFill>
                  <a:srgbClr val="003C68"/>
                </a:solidFill>
                <a:latin typeface="Cambria"/>
              </a:rPr>
              <a:t>• +49 (0)551 </a:t>
            </a:r>
            <a:r>
              <a:rPr lang="de-DE" sz="1600" dirty="0" smtClean="0">
                <a:solidFill>
                  <a:srgbClr val="003C68"/>
                </a:solidFill>
                <a:latin typeface="Cambria"/>
              </a:rPr>
              <a:t>39-9897</a:t>
            </a:r>
            <a:endParaRPr lang="de-DE" sz="1600" dirty="0">
              <a:solidFill>
                <a:srgbClr val="003C68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de-DE" dirty="0" smtClean="0"/>
          </a:p>
          <a:p>
            <a:pPr marL="0" indent="0" algn="l">
              <a:spcBef>
                <a:spcPts val="1200"/>
              </a:spcBef>
              <a:buNone/>
            </a:pPr>
            <a:r>
              <a:rPr lang="de-DE" dirty="0" smtClean="0"/>
              <a:t>EU-Strategie seit Anfang 2000er Jahre: </a:t>
            </a:r>
            <a:r>
              <a:rPr lang="de-DE" dirty="0" smtClean="0">
                <a:solidFill>
                  <a:srgbClr val="FF0000"/>
                </a:solidFill>
              </a:rPr>
              <a:t>Primärverantwortung</a:t>
            </a:r>
            <a:r>
              <a:rPr lang="de-DE" dirty="0" smtClean="0"/>
              <a:t> der Unternehmen, weil:</a:t>
            </a:r>
          </a:p>
          <a:p>
            <a:pPr algn="l"/>
            <a:r>
              <a:rPr lang="de-DE" dirty="0" smtClean="0"/>
              <a:t>Flächendeckende staatliche Kontrolle in globalisierter Wirtschaft unmöglich</a:t>
            </a:r>
          </a:p>
          <a:p>
            <a:pPr algn="l"/>
            <a:r>
              <a:rPr lang="de-DE" dirty="0" smtClean="0"/>
              <a:t>Staatliche Kontrolle zu reaktiv</a:t>
            </a:r>
          </a:p>
          <a:p>
            <a:pPr algn="l"/>
            <a:r>
              <a:rPr lang="de-DE" dirty="0" smtClean="0"/>
              <a:t>Staatliche Kontrolle zu wenig Ressourcen</a:t>
            </a:r>
          </a:p>
          <a:p>
            <a:pPr algn="l"/>
            <a:r>
              <a:rPr lang="de-DE" dirty="0" smtClean="0"/>
              <a:t>…</a:t>
            </a:r>
          </a:p>
          <a:p>
            <a:pPr algn="l">
              <a:buFont typeface="Wingdings" pitchFamily="2" charset="2"/>
              <a:buChar char="Ø"/>
            </a:pPr>
            <a:r>
              <a:rPr lang="de-DE" dirty="0" smtClean="0">
                <a:solidFill>
                  <a:srgbClr val="FF0000"/>
                </a:solidFill>
              </a:rPr>
              <a:t>Entstehung von Zertifizierungssystemen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Paradigmenwechsel in der Lebensmittelsicherheit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E0879-313F-4F4C-BC30-E90D5715F9AC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5" name="Picture 4" descr="QS - Qualität und Sicherheit GmbH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6726" y="5214950"/>
            <a:ext cx="954364" cy="1126149"/>
          </a:xfrm>
          <a:prstGeom prst="rect">
            <a:avLst/>
          </a:prstGeom>
          <a:noFill/>
        </p:spPr>
      </p:pic>
      <p:pic>
        <p:nvPicPr>
          <p:cNvPr id="43010" name="Picture 2" descr="GLOBALGAP 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14777" y="5717209"/>
            <a:ext cx="2171700" cy="266700"/>
          </a:xfrm>
          <a:prstGeom prst="rect">
            <a:avLst/>
          </a:prstGeom>
          <a:noFill/>
        </p:spPr>
      </p:pic>
      <p:pic>
        <p:nvPicPr>
          <p:cNvPr id="43012" name="Bild 2" descr="image0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42" y="5329264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geschützte Ursprungsbezeichnung (g.U.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9897" y="5410235"/>
            <a:ext cx="862004" cy="862004"/>
          </a:xfrm>
          <a:prstGeom prst="rect">
            <a:avLst/>
          </a:prstGeom>
          <a:noFill/>
        </p:spPr>
      </p:pic>
      <p:pic>
        <p:nvPicPr>
          <p:cNvPr id="43014" name="Picture 6" descr="http://www.wwf.de/uploads/pics/260-MSC-log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4147" y="5357826"/>
            <a:ext cx="1238258" cy="928694"/>
          </a:xfrm>
          <a:prstGeom prst="rect">
            <a:avLst/>
          </a:prstGeom>
          <a:noFill/>
        </p:spPr>
      </p:pic>
      <p:pic>
        <p:nvPicPr>
          <p:cNvPr id="11" name="Picture 3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50" y="5037509"/>
            <a:ext cx="857280" cy="132044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de-DE" dirty="0" smtClean="0"/>
          </a:p>
          <a:p>
            <a:pPr algn="l"/>
            <a:r>
              <a:rPr lang="de-DE" dirty="0" smtClean="0"/>
              <a:t>Aufgabenverteilung zwischen Staat und Wirtschaft</a:t>
            </a:r>
          </a:p>
          <a:p>
            <a:pPr lvl="1" algn="l">
              <a:buFont typeface="Wingdings" pitchFamily="2" charset="2"/>
              <a:buChar char="Ø"/>
            </a:pPr>
            <a:r>
              <a:rPr lang="de-DE" sz="1800" dirty="0" smtClean="0">
                <a:solidFill>
                  <a:srgbClr val="FF0000"/>
                </a:solidFill>
              </a:rPr>
              <a:t>Staat und Wirtschaft hängen teilweise noch zu sehr an ihren alten Rollen</a:t>
            </a:r>
          </a:p>
          <a:p>
            <a:pPr algn="l"/>
            <a:endParaRPr lang="de-DE" dirty="0" smtClean="0"/>
          </a:p>
          <a:p>
            <a:pPr algn="l"/>
            <a:r>
              <a:rPr lang="de-DE" dirty="0" smtClean="0"/>
              <a:t>Umgang mit gesellschaftlichen Anspruchsgruppen in der </a:t>
            </a:r>
            <a:r>
              <a:rPr lang="de-DE" dirty="0" err="1" smtClean="0"/>
              <a:t>Supply</a:t>
            </a:r>
            <a:r>
              <a:rPr lang="de-DE" dirty="0" smtClean="0"/>
              <a:t> Chain</a:t>
            </a:r>
          </a:p>
          <a:p>
            <a:pPr marL="742950" lvl="2" indent="-342900" algn="l">
              <a:buFont typeface="Wingdings" pitchFamily="2" charset="2"/>
              <a:buChar char="Ø"/>
            </a:pPr>
            <a:r>
              <a:rPr lang="de-DE" sz="1800" dirty="0" smtClean="0">
                <a:solidFill>
                  <a:srgbClr val="FF0000"/>
                </a:solidFill>
              </a:rPr>
              <a:t>Koordinations- und Kommunikationsprobleme  im Umgang mit gesellschaftlichen Anspruchsgruppen</a:t>
            </a:r>
          </a:p>
          <a:p>
            <a:pPr algn="l"/>
            <a:endParaRPr lang="de-DE" dirty="0" smtClean="0"/>
          </a:p>
          <a:p>
            <a:pPr algn="l"/>
            <a:r>
              <a:rPr lang="de-DE" dirty="0" smtClean="0"/>
              <a:t>Finden Zertifizierungssysteme die großen Schwachstellen?</a:t>
            </a:r>
          </a:p>
          <a:p>
            <a:pPr lvl="1" algn="l">
              <a:buFont typeface="Wingdings" pitchFamily="2" charset="2"/>
              <a:buChar char="Ø"/>
            </a:pPr>
            <a:r>
              <a:rPr lang="de-DE" dirty="0" smtClean="0">
                <a:solidFill>
                  <a:srgbClr val="FF0000"/>
                </a:solidFill>
              </a:rPr>
              <a:t>Es gibt zu wenig Anreize zur Identifikation der „Schwarzen Schafe“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Organisatorische Risiken: 3 Thesen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E0879-313F-4F4C-BC30-E90D5715F9AC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de-DE" dirty="0" smtClean="0"/>
          </a:p>
          <a:p>
            <a:pPr algn="l"/>
            <a:r>
              <a:rPr lang="de-DE" sz="2400" dirty="0" smtClean="0"/>
              <a:t>Aufgabenverteilung zwischen Staat und Wirtschaft</a:t>
            </a:r>
          </a:p>
          <a:p>
            <a:pPr lvl="1" algn="l">
              <a:buFont typeface="Wingdings" pitchFamily="2" charset="2"/>
              <a:buChar char="Ø"/>
            </a:pPr>
            <a:r>
              <a:rPr lang="de-DE" dirty="0" smtClean="0">
                <a:solidFill>
                  <a:srgbClr val="FF0000"/>
                </a:solidFill>
              </a:rPr>
              <a:t>Staat und Wirtschaft hängen teilweise noch zu sehr an ihren alten Rollen</a:t>
            </a:r>
            <a:endParaRPr lang="de-DE" sz="1800" dirty="0" smtClean="0">
              <a:solidFill>
                <a:srgbClr val="FF0000"/>
              </a:solidFill>
            </a:endParaRPr>
          </a:p>
          <a:p>
            <a:pPr algn="l"/>
            <a:endParaRPr lang="de-DE" dirty="0" smtClean="0"/>
          </a:p>
          <a:p>
            <a:pPr algn="l"/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Umgang mit gesellschaftlichen Anspruchsgruppen in der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Supply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Chain</a:t>
            </a:r>
          </a:p>
          <a:p>
            <a:pPr marL="742950" lvl="2" indent="-342900" algn="l">
              <a:buFont typeface="Wingdings" pitchFamily="2" charset="2"/>
              <a:buChar char="Ø"/>
            </a:pP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Koordinations- und Kommunikationsprobleme  im Umgang mit gesellschaftlichen Anspruchsgruppen</a:t>
            </a:r>
          </a:p>
          <a:p>
            <a:pPr algn="l"/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Finden Zertifizierungssysteme die großen Schwachstellen?</a:t>
            </a:r>
          </a:p>
          <a:p>
            <a:pPr lvl="1" algn="l">
              <a:buFont typeface="Wingdings" pitchFamily="2" charset="2"/>
              <a:buChar char="Ø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Es gibt zu wenig Anreize zur Identifikation der „Schwarzen Schafe“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Organisatorische Risiken: 3 Thesen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E0879-313F-4F4C-BC30-E90D5715F9AC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1071546"/>
            <a:ext cx="7772400" cy="757254"/>
          </a:xfrm>
        </p:spPr>
        <p:txBody>
          <a:bodyPr/>
          <a:lstStyle/>
          <a:p>
            <a:r>
              <a:rPr lang="de-DE" dirty="0" smtClean="0"/>
              <a:t>Amtliche Fleischbeschau in einem großen Schlachthof: </a:t>
            </a:r>
            <a:r>
              <a:rPr lang="ru-RU" dirty="0" smtClean="0"/>
              <a:t>Variationskoeffizienten der Lungenbefundraten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E0879-313F-4F4C-BC30-E90D5715F9AC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63910"/>
            <a:ext cx="7929618" cy="419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7"/>
          <p:cNvCxnSpPr/>
          <p:nvPr/>
        </p:nvCxnSpPr>
        <p:spPr bwMode="auto">
          <a:xfrm>
            <a:off x="1285852" y="4889292"/>
            <a:ext cx="7643866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771516"/>
          </a:xfrm>
        </p:spPr>
        <p:txBody>
          <a:bodyPr/>
          <a:lstStyle/>
          <a:p>
            <a:r>
              <a:rPr lang="de-DE" dirty="0" smtClean="0"/>
              <a:t>Amtl. Fleischbeschau: Korrigierte residuale Abweichung der täglich registrierten Lungenbefunde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E0879-313F-4F4C-BC30-E90D5715F9AC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2"/>
            <a:ext cx="800105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pieren 9"/>
          <p:cNvGrpSpPr/>
          <p:nvPr/>
        </p:nvGrpSpPr>
        <p:grpSpPr>
          <a:xfrm>
            <a:off x="928662" y="3786190"/>
            <a:ext cx="7643866" cy="500066"/>
            <a:chOff x="928662" y="3786190"/>
            <a:chExt cx="7643866" cy="500066"/>
          </a:xfrm>
        </p:grpSpPr>
        <p:cxnSp>
          <p:nvCxnSpPr>
            <p:cNvPr id="8" name="Gerade Verbindung 7"/>
            <p:cNvCxnSpPr/>
            <p:nvPr/>
          </p:nvCxnSpPr>
          <p:spPr bwMode="auto">
            <a:xfrm>
              <a:off x="928662" y="4286256"/>
              <a:ext cx="7643866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 bwMode="auto">
            <a:xfrm>
              <a:off x="928662" y="3786190"/>
              <a:ext cx="7643866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771648"/>
          </a:xfrm>
        </p:spPr>
        <p:txBody>
          <a:bodyPr/>
          <a:lstStyle/>
          <a:p>
            <a:r>
              <a:rPr lang="de-DE" dirty="0" smtClean="0"/>
              <a:t>Ist es sinnvoll, dass der Staat operative Detailaufgaben der Qualitätssicherung in Schlachtunternehmen übernimmt - in einer hoch konzentrierten Branche, in der die drei führenden Unternehmen gut 50 % Marktanteil haben?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E0879-313F-4F4C-BC30-E90D5715F9AC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de-DE" dirty="0" smtClean="0"/>
          </a:p>
          <a:p>
            <a:pPr algn="l"/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Aufgabenverteilung zwischen Staat und Wirtschaft</a:t>
            </a:r>
          </a:p>
          <a:p>
            <a:pPr lvl="1" algn="l">
              <a:buFont typeface="Wingdings" pitchFamily="2" charset="2"/>
              <a:buChar char="Ø"/>
            </a:pP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Staat und Wirtschaft hängen teilweise noch zu sehr an ihren alten Rollen</a:t>
            </a:r>
          </a:p>
          <a:p>
            <a:pPr algn="l"/>
            <a:endParaRPr lang="de-DE" dirty="0" smtClean="0"/>
          </a:p>
          <a:p>
            <a:pPr algn="l"/>
            <a:r>
              <a:rPr lang="de-DE" sz="2400" dirty="0" smtClean="0"/>
              <a:t>Umgang mit gesellschaftlichen Anspruchsgruppen in der </a:t>
            </a:r>
            <a:r>
              <a:rPr lang="de-DE" sz="2400" dirty="0" err="1" smtClean="0"/>
              <a:t>Supply</a:t>
            </a:r>
            <a:r>
              <a:rPr lang="de-DE" sz="2400" dirty="0" smtClean="0"/>
              <a:t> Chain</a:t>
            </a:r>
          </a:p>
          <a:p>
            <a:pPr marL="742950" lvl="2" indent="-342900" algn="l">
              <a:buFont typeface="Wingdings" pitchFamily="2" charset="2"/>
              <a:buChar char="Ø"/>
            </a:pPr>
            <a:r>
              <a:rPr lang="de-DE" dirty="0" smtClean="0">
                <a:solidFill>
                  <a:srgbClr val="FF0000"/>
                </a:solidFill>
              </a:rPr>
              <a:t>Koordinations- und Kommunikationsprobleme  im Umgang mit gesellschaftlichen Anspruchsgruppen</a:t>
            </a:r>
          </a:p>
          <a:p>
            <a:pPr algn="l"/>
            <a:endParaRPr lang="de-DE" dirty="0" smtClean="0"/>
          </a:p>
          <a:p>
            <a:pPr algn="l"/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Finden Zertifizierungssysteme die großen Schwachstellen?</a:t>
            </a:r>
          </a:p>
          <a:p>
            <a:pPr lvl="1" algn="l">
              <a:buFont typeface="Wingdings" pitchFamily="2" charset="2"/>
              <a:buChar char="Ø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Es gibt zu wenig Anreize zur Identifikation der „Schwarzen Schafe“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Organisatorische Risiken: 3 Thesen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E0879-313F-4F4C-BC30-E90D5715F9AC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 setzt die Standards?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E0879-313F-4F4C-BC30-E90D5715F9AC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214313" y="2130762"/>
          <a:ext cx="8643965" cy="4084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793"/>
                <a:gridCol w="1728793"/>
                <a:gridCol w="1728793"/>
                <a:gridCol w="1728793"/>
                <a:gridCol w="1728793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Staat:</a:t>
                      </a:r>
                      <a:r>
                        <a:rPr lang="de-DE" sz="1400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de-DE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Ordnungspolitik</a:t>
                      </a:r>
                      <a:endParaRPr lang="de-DE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Hersteller oder Handelsmarken</a:t>
                      </a:r>
                      <a:endParaRPr lang="de-DE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Label (Branche/ </a:t>
                      </a:r>
                      <a:r>
                        <a:rPr lang="de-DE" sz="1400" baseline="0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Stakeholder</a:t>
                      </a:r>
                      <a:r>
                        <a:rPr lang="de-DE" sz="1400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/ Staat)</a:t>
                      </a:r>
                      <a:endParaRPr lang="de-DE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Druck von Gatekeepern (LEH)</a:t>
                      </a:r>
                      <a:endParaRPr lang="de-DE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NGO-Kampagnen</a:t>
                      </a:r>
                      <a:endParaRPr lang="de-DE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Anhebung der gesetzlichen Standards, Cross Compliance</a:t>
                      </a:r>
                      <a:endParaRPr lang="de-DE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Unternehmen entwickelt Marke u. koordiniert eine </a:t>
                      </a:r>
                      <a:r>
                        <a:rPr lang="de-DE" sz="1400" baseline="0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Supply</a:t>
                      </a:r>
                      <a:r>
                        <a:rPr lang="de-DE" sz="1400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Chain</a:t>
                      </a:r>
                      <a:endParaRPr lang="de-DE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Einführung</a:t>
                      </a:r>
                      <a:r>
                        <a:rPr lang="de-DE" sz="1400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eines Labels mit Zertifizierung und Werbeunterstützung</a:t>
                      </a:r>
                      <a:endParaRPr lang="de-DE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Starke Unternehmen in der Kette  fordern höhere Qualitäten (z.. T. auf Druck von NGOs)</a:t>
                      </a:r>
                      <a:endParaRPr lang="de-DE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PR-Kampagne von NGOs</a:t>
                      </a:r>
                      <a:endParaRPr lang="de-DE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Heimische Wirtschaft im Nie-</a:t>
                      </a:r>
                      <a:r>
                        <a:rPr lang="de-DE" sz="1400" baseline="0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drigpreissegment</a:t>
                      </a:r>
                      <a:r>
                        <a:rPr lang="de-DE" sz="1400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gefährdet</a:t>
                      </a:r>
                      <a:endParaRPr lang="de-DE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Wettbewerbsvorteil durch Differenzierung</a:t>
                      </a:r>
                      <a:endParaRPr lang="de-DE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Qualitätswettbewerb</a:t>
                      </a:r>
                      <a:r>
                        <a:rPr lang="de-DE" sz="1400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nimmt zu, Wertschöpfung steigt</a:t>
                      </a:r>
                      <a:endParaRPr lang="de-DE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Wettbewerbsneutral da für alle Lieferanten</a:t>
                      </a:r>
                      <a:endParaRPr lang="de-DE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Selektiver Druck auf bekannte Unternehmen</a:t>
                      </a:r>
                      <a:endParaRPr lang="de-DE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Kleine,</a:t>
                      </a:r>
                      <a:r>
                        <a:rPr lang="de-DE" sz="1400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aber breite Anhebung der Standards</a:t>
                      </a:r>
                      <a:endParaRPr lang="de-DE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Niveau</a:t>
                      </a:r>
                      <a:r>
                        <a:rPr lang="de-DE" sz="1400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abhängig von der Strategie des Unternehmens</a:t>
                      </a:r>
                      <a:endParaRPr lang="de-DE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Deutliche Anhebung möglich im Teilsegment</a:t>
                      </a:r>
                      <a:endParaRPr lang="de-DE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Unterschiedliche Standards,</a:t>
                      </a:r>
                      <a:r>
                        <a:rPr lang="de-DE" sz="1400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aktionistisch</a:t>
                      </a:r>
                      <a:endParaRPr lang="de-DE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Unterschiedliche Standards, aktionistisch</a:t>
                      </a:r>
                      <a:endParaRPr lang="de-DE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Alle</a:t>
                      </a:r>
                      <a:r>
                        <a:rPr lang="de-DE" sz="1400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Verbraucher zahlen Mehrpreis</a:t>
                      </a:r>
                      <a:endParaRPr lang="de-DE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Kunden </a:t>
                      </a:r>
                      <a:r>
                        <a:rPr lang="de-DE" sz="1400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mit Qualitätspräferenzen bezahlen</a:t>
                      </a:r>
                      <a:endParaRPr lang="de-DE" sz="1400" noProof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Verbraucher</a:t>
                      </a:r>
                      <a:r>
                        <a:rPr lang="de-DE" sz="1400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mit Qualitätspräferenzen bezahlen</a:t>
                      </a:r>
                      <a:endParaRPr lang="de-DE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Alle Kunden</a:t>
                      </a:r>
                      <a:r>
                        <a:rPr lang="de-DE" sz="1400" baseline="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 des Unternehmens zahlen Mehrpreis</a:t>
                      </a:r>
                      <a:endParaRPr lang="de-DE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noProof="0" dirty="0" smtClean="0">
                          <a:latin typeface="Times New Roman" pitchFamily="18" charset="0"/>
                          <a:cs typeface="Times New Roman" pitchFamily="18" charset="0"/>
                        </a:rPr>
                        <a:t>Abhängig von Verhandlungs-</a:t>
                      </a:r>
                      <a:r>
                        <a:rPr lang="de-DE" sz="1400" noProof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ergebnissen</a:t>
                      </a:r>
                      <a:endParaRPr lang="de-DE" sz="14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6699"/>
      </a:accent1>
      <a:accent2>
        <a:srgbClr val="993300"/>
      </a:accent2>
      <a:accent3>
        <a:srgbClr val="99CC00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eph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50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>
            <a:alpha val="50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PowerPoint</Application>
  <PresentationFormat>Bildschirmpräsentation (4:3)</PresentationFormat>
  <Paragraphs>140</Paragraphs>
  <Slides>16</Slides>
  <Notes>16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Standarddesign</vt:lpstr>
      <vt:lpstr>Risiken in der Lebensmittelwirtschaft:   Checks and Balances  Workshop Partnerschaft für Lebensmittelsicherheit  der Spitzenverbände der deutschen Ernährungswirtschaft  am 8. Juli in Berlin</vt:lpstr>
      <vt:lpstr>Paradigmenwechsel in der Lebensmittelsicherheit</vt:lpstr>
      <vt:lpstr>Organisatorische Risiken: 3 Thesen</vt:lpstr>
      <vt:lpstr>Organisatorische Risiken: 3 Thesen</vt:lpstr>
      <vt:lpstr>Amtliche Fleischbeschau in einem großen Schlachthof: Variationskoeffizienten der Lungenbefundraten</vt:lpstr>
      <vt:lpstr>Amtl. Fleischbeschau: Korrigierte residuale Abweichung der täglich registrierten Lungenbefunde</vt:lpstr>
      <vt:lpstr>Ist es sinnvoll, dass der Staat operative Detailaufgaben der Qualitätssicherung in Schlachtunternehmen übernimmt - in einer hoch konzentrierten Branche, in der die drei führenden Unternehmen gut 50 % Marktanteil haben?  </vt:lpstr>
      <vt:lpstr>Organisatorische Risiken: 3 Thesen</vt:lpstr>
      <vt:lpstr>Wer setzt die Standards?</vt:lpstr>
      <vt:lpstr>Ist es sinnvoll, wenn als Ergebnis einer Greenpeace-Pestizid-Kampagne die kleinbäuerliche Obstproduktion in Baden-Württemberg aus dem Markt ausscheidet?  </vt:lpstr>
      <vt:lpstr>Organisatorische Risiken: 3 Thesen</vt:lpstr>
      <vt:lpstr>Ein kurzer Blick über den Tellerrand</vt:lpstr>
      <vt:lpstr>Haben wir eine Chance, die wirklichen Schwarzen Schafe mit angemeldeten Routinekontrollen zu entdecken?  </vt:lpstr>
      <vt:lpstr>Checks and Balances</vt:lpstr>
      <vt:lpstr>Branchenimage im Vergleich (Skala von 0-100) (Befragung von 700 Verbrauchern) </vt:lpstr>
      <vt:lpstr>Vielen Dank für Ihre Aufmerksamkeit!</vt:lpstr>
    </vt:vector>
  </TitlesOfParts>
  <Company>Universität Göttingen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prhi6</dc:creator>
  <cp:lastModifiedBy>aspille</cp:lastModifiedBy>
  <cp:revision>462</cp:revision>
  <dcterms:created xsi:type="dcterms:W3CDTF">2005-02-07T14:10:44Z</dcterms:created>
  <dcterms:modified xsi:type="dcterms:W3CDTF">2009-07-09T07:54:29Z</dcterms:modified>
</cp:coreProperties>
</file>